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  <p:sldMasterId id="2147483702" r:id="rId5"/>
    <p:sldMasterId id="2147483697" r:id="rId6"/>
  </p:sldMasterIdLst>
  <p:notesMasterIdLst>
    <p:notesMasterId r:id="rId14"/>
  </p:notesMasterIdLst>
  <p:handoutMasterIdLst>
    <p:handoutMasterId r:id="rId15"/>
  </p:handoutMasterIdLst>
  <p:sldIdLst>
    <p:sldId id="467" r:id="rId7"/>
    <p:sldId id="1078" r:id="rId8"/>
    <p:sldId id="257" r:id="rId9"/>
    <p:sldId id="258" r:id="rId10"/>
    <p:sldId id="259" r:id="rId11"/>
    <p:sldId id="256" r:id="rId12"/>
    <p:sldId id="10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85B0C6-DFD5-CF2D-AFD6-29FF0FD8BE96}" name="Guest User" initials="GU" userId="S::urn:spo:anon#541beffa0b44d090b4b264e5c42ee5309d4936d2c30dcb264d500a50639e7838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14D"/>
    <a:srgbClr val="FF7C80"/>
    <a:srgbClr val="D40B0B"/>
    <a:srgbClr val="C60269"/>
    <a:srgbClr val="FFFF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DB985-8404-473A-A297-1E33D8BC29AD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2B8ED-2479-4BFE-A0EA-F4DF447902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78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85CDB-4198-450F-B6D3-048A14B96D4C}" type="datetimeFigureOut">
              <a:rPr lang="en-IN" smtClean="0"/>
              <a:pPr/>
              <a:t>23-05-2025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404008-3433-43AD-8483-BD8A804A264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73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04008-3433-43AD-8483-BD8A804A264A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50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5829-B690-4DBA-AF3D-EFE9F9D57E8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89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5829-B690-4DBA-AF3D-EFE9F9D57E8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878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82340" y="3911285"/>
            <a:ext cx="9144000" cy="1277937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187337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0000" tIns="46800" rIns="90000" bIns="468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0000" tIns="46800" rIns="90000" bIns="46800" anchor="t" anchorCtr="0">
            <a:noAutofit/>
          </a:bodyPr>
          <a:lstStyle>
            <a:lvl1pPr marL="609570" lvl="0" indent="-450510" rtl="0">
              <a:spcBef>
                <a:spcPts val="675"/>
              </a:spcBef>
              <a:spcAft>
                <a:spcPts val="0"/>
              </a:spcAft>
              <a:buSzPts val="1721"/>
              <a:buChar char="⚫"/>
              <a:defRPr/>
            </a:lvl1pPr>
            <a:lvl2pPr marL="1219140" lvl="1" indent="-402569" rtl="0">
              <a:spcBef>
                <a:spcPts val="551"/>
              </a:spcBef>
              <a:spcAft>
                <a:spcPts val="0"/>
              </a:spcAft>
              <a:buSzPts val="1155"/>
              <a:buChar char="⚪"/>
              <a:defRPr/>
            </a:lvl2pPr>
            <a:lvl3pPr marL="1828709" lvl="2" indent="-400029" rtl="0">
              <a:spcBef>
                <a:spcPts val="500"/>
              </a:spcBef>
              <a:spcAft>
                <a:spcPts val="0"/>
              </a:spcAft>
              <a:buSzPts val="1125"/>
              <a:buChar char="⯍"/>
              <a:defRPr/>
            </a:lvl3pPr>
            <a:lvl4pPr marL="2438278" lvl="3" indent="-393681" rtl="0">
              <a:spcBef>
                <a:spcPts val="500"/>
              </a:spcBef>
              <a:spcAft>
                <a:spcPts val="0"/>
              </a:spcAft>
              <a:buSzPts val="1050"/>
              <a:buChar char="🞆"/>
              <a:defRPr/>
            </a:lvl4pPr>
            <a:lvl5pPr marL="3047848" lvl="4" indent="-431779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5pPr>
            <a:lvl6pPr marL="3657418" lvl="5" indent="-431779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6pPr>
            <a:lvl7pPr marL="4266987" lvl="6" indent="-431779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7pPr>
            <a:lvl8pPr marL="4876557" lvl="7" indent="-431779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8pPr>
            <a:lvl9pPr marL="5486126" lvl="8" indent="-431779" rtl="0"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394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401C-3D73-9145-9D27-022775352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FC3C5-2E28-584B-9E08-C350F0473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1AA21-1AC4-EE4A-9EE6-2CF249667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8D9A-60AF-D041-8208-94719D7FA88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6A89-F6F6-594C-B1D8-D2FE52E1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5ABD8-565B-E441-A71D-873F53B6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65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ECE9-D645-0540-9DA0-AEC7DA1A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1137256"/>
            <a:ext cx="10515600" cy="4908082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B4E98A-97D9-4526-9E90-BA541F5B5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348661"/>
            <a:ext cx="10515600" cy="421441"/>
          </a:xfrm>
        </p:spPr>
        <p:txBody>
          <a:bodyPr>
            <a:normAutofit/>
          </a:bodyPr>
          <a:lstStyle>
            <a:lvl1pPr>
              <a:defRPr sz="4000" b="0">
                <a:solidFill>
                  <a:srgbClr val="A4123F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Here To Edit Title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DA784-0993-4F43-BA98-733CB6486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9" y="6186885"/>
            <a:ext cx="12218977" cy="704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13F47-3531-4371-B8DB-59E457D073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26" y="6284782"/>
            <a:ext cx="2066548" cy="4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4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E6A8-22BE-224B-A61F-8897E3C9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8AADCE-8FC1-D544-A866-6E780760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8D9A-60AF-D041-8208-94719D7FA88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C6062-9F19-9249-BC01-E5FD77C1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4E8D9-DEED-DE40-9219-E81C090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81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FC673-4F62-304E-AD41-18B59C45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68D9A-60AF-D041-8208-94719D7FA88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58BDE-0B6A-AC4D-9B03-1200FB25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4A3DD-67A6-4D4A-A35F-01A4D4D78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75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37883" algn="l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21"/>
              <a:buChar char="⚫"/>
              <a:defRPr/>
            </a:lvl1pPr>
            <a:lvl2pPr marL="914400" lvl="1" indent="-301942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155"/>
              <a:buChar char="⚪"/>
              <a:defRPr/>
            </a:lvl2pPr>
            <a:lvl3pPr marL="1371600" lvl="2" indent="-30003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Char char="⯍"/>
              <a:defRPr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?"/>
              <a:defRPr/>
            </a:lvl4pPr>
            <a:lvl5pPr marL="2286000" lvl="4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2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Next LT Pro"/>
              </a:defRPr>
            </a:lvl1pPr>
            <a:lvl2pPr>
              <a:defRPr>
                <a:latin typeface="Avenir Next LT Pro"/>
              </a:defRPr>
            </a:lvl2pPr>
            <a:lvl3pPr>
              <a:defRPr>
                <a:latin typeface="Avenir Next LT Pro"/>
              </a:defRPr>
            </a:lvl3pPr>
            <a:lvl4pPr>
              <a:defRPr>
                <a:latin typeface="Avenir Next LT Pro"/>
              </a:defRPr>
            </a:lvl4pPr>
            <a:lvl5pPr>
              <a:defRPr>
                <a:latin typeface="Avenir Next LT Pro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-335280"/>
            <a:ext cx="12192000" cy="7193280"/>
          </a:xfrm>
          <a:prstGeom prst="rect">
            <a:avLst/>
          </a:prstGeom>
          <a:solidFill>
            <a:srgbClr val="B6114D"/>
          </a:solidFill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345180" y="2707281"/>
            <a:ext cx="0" cy="2283821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2" y="2544174"/>
            <a:ext cx="4801940" cy="15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 LT Pro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 LT Pro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 LT Pro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096000"/>
            <a:ext cx="12192000" cy="771800"/>
          </a:xfrm>
          <a:prstGeom prst="rect">
            <a:avLst/>
          </a:prstGeom>
          <a:solidFill>
            <a:srgbClr val="000000"/>
          </a:solidFill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140361"/>
            <a:ext cx="12192000" cy="705028"/>
          </a:xfrm>
          <a:prstGeom prst="rect">
            <a:avLst/>
          </a:prstGeom>
          <a:solidFill>
            <a:srgbClr val="B6114D"/>
          </a:solidFill>
          <a:ln w="762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62" y="6165912"/>
            <a:ext cx="1935479" cy="6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4" r:id="rId2"/>
    <p:sldLayoutId id="2147483705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09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Next LT Pro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Next LT Pro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Next LT Pro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Next LT Pro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1015E1-575C-CC43-8E0C-38A94C0D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0D65-9225-7C42-BE9D-7E7ACD23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D5A4A-C107-8941-A91D-265C67035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68D9A-60AF-D041-8208-94719D7FA88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48F1F-AA4B-E44F-87CA-30B4D3D4B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6259-99F7-DF4A-8A42-0737A8CCE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8248-39AE-B24D-B571-E8695ACF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g"/><Relationship Id="rId5" Type="http://schemas.openxmlformats.org/officeDocument/2006/relationships/hyperlink" Target="https://doi.org/10.1212/01.wnl.0000180964.60708.c2" TargetMode="External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776D66-1F2F-B348-8DC7-42BD5D86556D}"/>
              </a:ext>
            </a:extLst>
          </p:cNvPr>
          <p:cNvSpPr txBox="1"/>
          <p:nvPr/>
        </p:nvSpPr>
        <p:spPr>
          <a:xfrm>
            <a:off x="2862783" y="3924102"/>
            <a:ext cx="942293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LEAF:A Federated Learning-Aware Privacy Preserving Framework for Healthcare Ecosystem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ANUJA KUNJUMON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AM.SC.R4CSE23022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Georgia"/>
              </a:rPr>
              <a:t>Amrita School of Computing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Georgia"/>
              </a:rPr>
              <a:t>Amritapuri</a:t>
            </a:r>
            <a:r>
              <a:rPr lang="en-US" sz="2400" dirty="0">
                <a:solidFill>
                  <a:schemeClr val="bg1"/>
                </a:solidFill>
                <a:latin typeface="Georgia"/>
              </a:rPr>
              <a:t> Campus</a:t>
            </a:r>
          </a:p>
          <a:p>
            <a:pPr algn="ctr"/>
            <a:endParaRPr lang="en-US" sz="40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dirty="0">
              <a:solidFill>
                <a:schemeClr val="bg1"/>
              </a:solidFill>
              <a:latin typeface="Georgia"/>
              <a:cs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A58083-EF1A-427F-9030-DC289843A2BF}"/>
              </a:ext>
            </a:extLst>
          </p:cNvPr>
          <p:cNvCxnSpPr>
            <a:cxnSpLocks/>
          </p:cNvCxnSpPr>
          <p:nvPr/>
        </p:nvCxnSpPr>
        <p:spPr>
          <a:xfrm>
            <a:off x="13358248" y="-111862"/>
            <a:ext cx="0" cy="218241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1F8943-F2DE-3288-9F90-DEF01C8DF285}"/>
              </a:ext>
            </a:extLst>
          </p:cNvPr>
          <p:cNvSpPr/>
          <p:nvPr/>
        </p:nvSpPr>
        <p:spPr>
          <a:xfrm>
            <a:off x="0" y="0"/>
            <a:ext cx="12192000" cy="7213600"/>
          </a:xfrm>
          <a:prstGeom prst="rect">
            <a:avLst/>
          </a:prstGeom>
          <a:solidFill>
            <a:srgbClr val="B81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871515-1A76-7347-CACD-6377B8FD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86" y="210217"/>
            <a:ext cx="2346415" cy="660169"/>
          </a:xfrm>
          <a:prstGeom prst="rect">
            <a:avLst/>
          </a:prstGeom>
        </p:spPr>
      </p:pic>
      <p:pic>
        <p:nvPicPr>
          <p:cNvPr id="10" name="Google Shape;154;p22" descr="A picture containing person, white&#10;&#10;Description automatically generated">
            <a:extLst>
              <a:ext uri="{FF2B5EF4-FFF2-40B4-BE49-F238E27FC236}">
                <a16:creationId xmlns:a16="http://schemas.microsoft.com/office/drawing/2014/main" id="{A6348109-9701-E53A-FA15-032B0B2010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568" t="1834" r="17645" b="33811"/>
          <a:stretch/>
        </p:blipFill>
        <p:spPr>
          <a:xfrm>
            <a:off x="116920" y="101259"/>
            <a:ext cx="963388" cy="878087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83807D4B-D1DA-8F2D-D98C-245488BC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6361" y="6492875"/>
            <a:ext cx="809625" cy="365125"/>
          </a:xfrm>
        </p:spPr>
        <p:txBody>
          <a:bodyPr/>
          <a:lstStyle/>
          <a:p>
            <a:fld id="{6B218248-39AE-B24D-B571-E8695ACF81F5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F1BDD6-2AD4-4202-125E-6D7D0511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410" y="31995"/>
            <a:ext cx="2583429" cy="6612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389913-47F8-B06E-C162-C85096DAF05C}"/>
              </a:ext>
            </a:extLst>
          </p:cNvPr>
          <p:cNvSpPr txBox="1"/>
          <p:nvPr/>
        </p:nvSpPr>
        <p:spPr>
          <a:xfrm>
            <a:off x="2578057" y="1762435"/>
            <a:ext cx="807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i="0" u="none" strike="noStrike" baseline="0" dirty="0">
                <a:solidFill>
                  <a:schemeClr val="bg1"/>
                </a:solidFill>
                <a:latin typeface="Bauhaus 93" panose="04030905020B02020C02" pitchFamily="82" charset="0"/>
                <a:ea typeface="STXingkai" panose="020B0503020204020204" pitchFamily="2" charset="-122"/>
              </a:rPr>
              <a:t>VIDYUT SYSTEMS BIOLOGY WORKSHOP – May 2025</a:t>
            </a:r>
            <a:endParaRPr lang="en-IN" sz="2800" b="0" i="0" u="none" strike="noStrike" baseline="0" dirty="0">
              <a:solidFill>
                <a:schemeClr val="bg1"/>
              </a:solidFill>
              <a:latin typeface="Bauhaus 93" panose="04030905020B02020C02" pitchFamily="82" charset="0"/>
              <a:ea typeface="STXingkai" panose="020B0503020204020204" pitchFamily="2" charset="-122"/>
            </a:endParaRPr>
          </a:p>
        </p:txBody>
      </p:sp>
      <p:pic>
        <p:nvPicPr>
          <p:cNvPr id="1026" name="Picture 2" descr="CTFtime.org / Vidyut Boot2Root CTF 2023">
            <a:extLst>
              <a:ext uri="{FF2B5EF4-FFF2-40B4-BE49-F238E27FC236}">
                <a16:creationId xmlns:a16="http://schemas.microsoft.com/office/drawing/2014/main" id="{C740C110-95CA-C0B5-62C1-62BF7F70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476" y="1509360"/>
            <a:ext cx="1091466" cy="10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F79F33-CE2F-256E-8247-35A15ED20705}"/>
              </a:ext>
            </a:extLst>
          </p:cNvPr>
          <p:cNvSpPr txBox="1"/>
          <p:nvPr/>
        </p:nvSpPr>
        <p:spPr>
          <a:xfrm>
            <a:off x="463296" y="4016095"/>
            <a:ext cx="11265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u="none" strike="noStrike" baseline="0" dirty="0">
                <a:solidFill>
                  <a:schemeClr val="bg1"/>
                </a:solidFill>
                <a:latin typeface="Stencil" panose="040409050D0802020404" pitchFamily="82" charset="0"/>
              </a:rPr>
              <a:t>from</a:t>
            </a:r>
            <a:r>
              <a:rPr lang="en-US" sz="3600" i="1" dirty="0">
                <a:solidFill>
                  <a:schemeClr val="bg1"/>
                </a:solidFill>
                <a:latin typeface="Stencil" panose="040409050D0802020404" pitchFamily="82" charset="0"/>
              </a:rPr>
              <a:t> memory to movement: exploring THE common grounds in ad &amp; pd</a:t>
            </a:r>
            <a:endParaRPr lang="en-IN" sz="3600" i="1" u="none" strike="noStrike" baseline="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9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7F713A-89FD-1BC1-6DF6-C97FE9ED6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0046" y="243084"/>
            <a:ext cx="6396989" cy="20691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                                          Overview of ND’S </a:t>
            </a:r>
          </a:p>
        </p:txBody>
      </p:sp>
      <p:sp>
        <p:nvSpPr>
          <p:cNvPr id="6" name="Rectangle 5" descr="Brain">
            <a:extLst>
              <a:ext uri="{FF2B5EF4-FFF2-40B4-BE49-F238E27FC236}">
                <a16:creationId xmlns:a16="http://schemas.microsoft.com/office/drawing/2014/main" id="{C44ED875-183C-71A4-61CB-8FEF455A66DD}"/>
              </a:ext>
            </a:extLst>
          </p:cNvPr>
          <p:cNvSpPr/>
          <p:nvPr/>
        </p:nvSpPr>
        <p:spPr>
          <a:xfrm>
            <a:off x="11263374" y="0"/>
            <a:ext cx="928626" cy="900001"/>
          </a:xfrm>
          <a:prstGeom prst="rect">
            <a:avLst/>
          </a:prstGeom>
          <a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91E6E9F-46EC-E2E1-A7B9-90304F8671E3}"/>
              </a:ext>
            </a:extLst>
          </p:cNvPr>
          <p:cNvSpPr txBox="1">
            <a:spLocks/>
          </p:cNvSpPr>
          <p:nvPr/>
        </p:nvSpPr>
        <p:spPr>
          <a:xfrm>
            <a:off x="249825" y="6264633"/>
            <a:ext cx="731600" cy="52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DDE25-3003-8215-E90C-ADFB48316E82}"/>
              </a:ext>
            </a:extLst>
          </p:cNvPr>
          <p:cNvSpPr txBox="1"/>
          <p:nvPr/>
        </p:nvSpPr>
        <p:spPr>
          <a:xfrm>
            <a:off x="1184147" y="6206180"/>
            <a:ext cx="92903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228600" indent="-228600">
              <a:buAutoNum type="arabicParenR"/>
            </a:pPr>
            <a:r>
              <a:rPr lang="en-IN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Fukui, T., &amp; Lee, E. (2009). Visuospatial function is a significant contributor to functional status in patients with Alzheimer’s disease. American Journal of Alzheimer’s Disease and Other Dementias, 24(4), 313–321.  https://doi.org/10.1177/1533317509333903  </a:t>
            </a:r>
          </a:p>
          <a:p>
            <a:pPr marL="228600" indent="-228600">
              <a:buAutoNum type="arabicParenR"/>
            </a:pPr>
            <a:r>
              <a:rPr lang="en-IN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Johnson, D. K., Morris, J. C., &amp; Galvin, J. E. (2005). Verbal and visuospatial deficits in dementia with Lewy bodies. Neurology, 65(8), 1232–1238. </a:t>
            </a:r>
            <a:r>
              <a:rPr lang="en-IN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https://doi.org/10.1212/01.wnl.0000180964.60708.c2</a:t>
            </a:r>
            <a:endParaRPr lang="en-IN" sz="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rabicParenR"/>
            </a:pPr>
            <a:r>
              <a:rPr lang="en-IN" sz="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Mohr, E., Claus, J. J., &amp; Brouwers, P. (1997). Basal ganglia disease and visuospatial cognition: Are there disease-specific impairments? Behavioural Neurology, 10(2–3), 67–75. https://doi.org/10.1155/1997/428549 </a:t>
            </a:r>
          </a:p>
        </p:txBody>
      </p:sp>
      <p:pic>
        <p:nvPicPr>
          <p:cNvPr id="8" name="Picture 7" descr="A diagram of the brain&#10;&#10;Description automatically generated">
            <a:extLst>
              <a:ext uri="{FF2B5EF4-FFF2-40B4-BE49-F238E27FC236}">
                <a16:creationId xmlns:a16="http://schemas.microsoft.com/office/drawing/2014/main" id="{0BCA436F-D18F-5D6A-4659-E953CCDD3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84" y="1183587"/>
            <a:ext cx="7856221" cy="48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8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Brain">
            <a:extLst>
              <a:ext uri="{FF2B5EF4-FFF2-40B4-BE49-F238E27FC236}">
                <a16:creationId xmlns:a16="http://schemas.microsoft.com/office/drawing/2014/main" id="{B0D12E73-CE07-FDF5-6B9B-E41D18433788}"/>
              </a:ext>
            </a:extLst>
          </p:cNvPr>
          <p:cNvSpPr/>
          <p:nvPr/>
        </p:nvSpPr>
        <p:spPr>
          <a:xfrm>
            <a:off x="187397" y="2466218"/>
            <a:ext cx="928626" cy="900001"/>
          </a:xfrm>
          <a:prstGeom prst="rect">
            <a:avLst/>
          </a:prstGeom>
          <a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D67911-95B3-96A0-909F-9371FAF76DE8}"/>
              </a:ext>
            </a:extLst>
          </p:cNvPr>
          <p:cNvGrpSpPr/>
          <p:nvPr/>
        </p:nvGrpSpPr>
        <p:grpSpPr>
          <a:xfrm>
            <a:off x="2824106" y="404906"/>
            <a:ext cx="4344790" cy="5458833"/>
            <a:chOff x="7225259" y="159270"/>
            <a:chExt cx="4404609" cy="657131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AA023CC-3426-A565-7A08-5B2BCC11D47B}"/>
                </a:ext>
              </a:extLst>
            </p:cNvPr>
            <p:cNvGrpSpPr/>
            <p:nvPr/>
          </p:nvGrpSpPr>
          <p:grpSpPr>
            <a:xfrm>
              <a:off x="7225259" y="159270"/>
              <a:ext cx="4404609" cy="6571313"/>
              <a:chOff x="7390151" y="159271"/>
              <a:chExt cx="4239717" cy="6359576"/>
            </a:xfrm>
          </p:grpSpPr>
          <p:pic>
            <p:nvPicPr>
              <p:cNvPr id="7" name="Picture 6" descr="A close-up of a poster&#10;&#10;AI-generated content may be incorrect.">
                <a:extLst>
                  <a:ext uri="{FF2B5EF4-FFF2-40B4-BE49-F238E27FC236}">
                    <a16:creationId xmlns:a16="http://schemas.microsoft.com/office/drawing/2014/main" id="{AC9CB62C-C4DC-1EA2-FED8-ACDEE0756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0151" y="159271"/>
                <a:ext cx="4239717" cy="6359576"/>
              </a:xfrm>
              <a:prstGeom prst="rect">
                <a:avLst/>
              </a:prstGeom>
            </p:spPr>
          </p:pic>
          <p:pic>
            <p:nvPicPr>
              <p:cNvPr id="14" name="Picture 13" descr="A screenshot of a cell phone&#10;&#10;AI-generated content may be incorrect.">
                <a:extLst>
                  <a:ext uri="{FF2B5EF4-FFF2-40B4-BE49-F238E27FC236}">
                    <a16:creationId xmlns:a16="http://schemas.microsoft.com/office/drawing/2014/main" id="{524D051B-FFA8-14C4-3DBF-0092DE289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34706" r="49853" b="37500"/>
              <a:stretch>
                <a:fillRect/>
              </a:stretch>
            </p:blipFill>
            <p:spPr>
              <a:xfrm>
                <a:off x="7483939" y="2388635"/>
                <a:ext cx="2026070" cy="1678899"/>
              </a:xfrm>
              <a:prstGeom prst="rect">
                <a:avLst/>
              </a:prstGeom>
            </p:spPr>
          </p:pic>
        </p:grpSp>
        <p:pic>
          <p:nvPicPr>
            <p:cNvPr id="20" name="Picture 19" descr="A close-up of a poster&#10;&#10;AI-generated content may be incorrect.">
              <a:extLst>
                <a:ext uri="{FF2B5EF4-FFF2-40B4-BE49-F238E27FC236}">
                  <a16:creationId xmlns:a16="http://schemas.microsoft.com/office/drawing/2014/main" id="{3C7090A8-CBE8-C4C6-2D3C-502F00AF9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286" t="39217" r="51208" b="46641"/>
            <a:stretch>
              <a:fillRect/>
            </a:stretch>
          </p:blipFill>
          <p:spPr>
            <a:xfrm>
              <a:off x="8570003" y="2831980"/>
              <a:ext cx="677430" cy="7007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F5C08D-A626-66B2-E6E8-5D4C2FC695B5}"/>
              </a:ext>
            </a:extLst>
          </p:cNvPr>
          <p:cNvSpPr txBox="1"/>
          <p:nvPr/>
        </p:nvSpPr>
        <p:spPr>
          <a:xfrm>
            <a:off x="1135313" y="2611102"/>
            <a:ext cx="2724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 &amp; PD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rontiers | Global, regional, and national burden of Alzheimer's disease  and other dementias, 1990–2019">
            <a:extLst>
              <a:ext uri="{FF2B5EF4-FFF2-40B4-BE49-F238E27FC236}">
                <a16:creationId xmlns:a16="http://schemas.microsoft.com/office/drawing/2014/main" id="{60BCBA50-FD75-61FF-0989-F7E77B208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686" y="450000"/>
            <a:ext cx="3796578" cy="53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96D36-3693-9DCC-5FFC-C682EC6D42E8}"/>
              </a:ext>
            </a:extLst>
          </p:cNvPr>
          <p:cNvSpPr txBox="1"/>
          <p:nvPr/>
        </p:nvSpPr>
        <p:spPr>
          <a:xfrm>
            <a:off x="347472" y="6170898"/>
            <a:ext cx="9528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References</a:t>
            </a:r>
          </a:p>
          <a:p>
            <a:pPr algn="l"/>
            <a:r>
              <a:rPr lang="en-IN" sz="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7) Chen, Q., Xia, S., Sui, H., Shi, X., Huang, B., &amp; Wang, T. (2022). Identification of hub genes associated with COVID-19 and idiopathic pulmonary fibrosis by integrated bioinformatics analysis. PLoS ONE, 17(1 January), 1–17. https://doi.org/10.1371/journal.pone.0262737</a:t>
            </a:r>
          </a:p>
          <a:p>
            <a:pPr algn="l"/>
            <a:r>
              <a:rPr lang="en-IN" sz="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8) Chin, C. H., Chen, S. H., Wu, H. H., Ho, C. W., Ko, M. T., &amp; Lin, C. Y. (2014). </a:t>
            </a:r>
            <a:r>
              <a:rPr lang="en-IN" sz="800" b="0" i="0" u="none" strike="noStrike" baseline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cytoHubba</a:t>
            </a:r>
            <a:r>
              <a:rPr lang="en-IN" sz="800" b="0" i="0" u="none" strike="noStrike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: Identifying hub objects and sub-networks from complex interactome. BMC Systems Biology, 8(4), S11. https://doi.org/10.1186/1752-0509-8-S4-S11</a:t>
            </a:r>
          </a:p>
          <a:p>
            <a:pPr algn="l"/>
            <a:endParaRPr lang="en-IN" sz="800" b="0" i="0" u="none" strike="noStrike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2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medicines 11 00728 g001">
            <a:extLst>
              <a:ext uri="{FF2B5EF4-FFF2-40B4-BE49-F238E27FC236}">
                <a16:creationId xmlns:a16="http://schemas.microsoft.com/office/drawing/2014/main" id="{E015C3D1-C317-58E4-C161-2A598608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0" y="1631325"/>
            <a:ext cx="5672889" cy="38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zheimer's Disease as a Major Public Health Concern: Role of Dietary  Saponins in Mitigating Neurodegenerative Disorders and Their Underlying  Mechanisms">
            <a:extLst>
              <a:ext uri="{FF2B5EF4-FFF2-40B4-BE49-F238E27FC236}">
                <a16:creationId xmlns:a16="http://schemas.microsoft.com/office/drawing/2014/main" id="{F0734195-524F-6CE9-3076-7D13379B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96" y="263700"/>
            <a:ext cx="5373926" cy="29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91980D-A81B-F239-2D2C-5D4AA4D3A271}"/>
              </a:ext>
            </a:extLst>
          </p:cNvPr>
          <p:cNvCxnSpPr/>
          <p:nvPr/>
        </p:nvCxnSpPr>
        <p:spPr>
          <a:xfrm flipV="1">
            <a:off x="5561351" y="1783830"/>
            <a:ext cx="422339" cy="26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C46C15-5ED4-3BB4-48D1-988631FFDFB4}"/>
              </a:ext>
            </a:extLst>
          </p:cNvPr>
          <p:cNvCxnSpPr/>
          <p:nvPr/>
        </p:nvCxnSpPr>
        <p:spPr>
          <a:xfrm flipV="1">
            <a:off x="5647096" y="4956853"/>
            <a:ext cx="422339" cy="26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lpha-Synuclein-based Model for Studying Parkinsons Disease Pathology: R&amp;D  Systems">
            <a:extLst>
              <a:ext uri="{FF2B5EF4-FFF2-40B4-BE49-F238E27FC236}">
                <a16:creationId xmlns:a16="http://schemas.microsoft.com/office/drawing/2014/main" id="{275D9B22-5011-61EC-B233-464C57427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51" y="3297052"/>
            <a:ext cx="5672890" cy="271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 descr="Brain">
            <a:extLst>
              <a:ext uri="{FF2B5EF4-FFF2-40B4-BE49-F238E27FC236}">
                <a16:creationId xmlns:a16="http://schemas.microsoft.com/office/drawing/2014/main" id="{37040BE8-CB88-F85B-85BC-275F8EC211D7}"/>
              </a:ext>
            </a:extLst>
          </p:cNvPr>
          <p:cNvSpPr/>
          <p:nvPr/>
        </p:nvSpPr>
        <p:spPr>
          <a:xfrm>
            <a:off x="310800" y="263700"/>
            <a:ext cx="928626" cy="900001"/>
          </a:xfrm>
          <a:prstGeom prst="rect">
            <a:avLst/>
          </a:prstGeom>
          <a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E4140-DE75-B89D-71C8-76E4D73CD715}"/>
              </a:ext>
            </a:extLst>
          </p:cNvPr>
          <p:cNvSpPr txBox="1"/>
          <p:nvPr/>
        </p:nvSpPr>
        <p:spPr>
          <a:xfrm>
            <a:off x="1414857" y="482867"/>
            <a:ext cx="346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AD &amp; PD occurs? </a:t>
            </a:r>
            <a:endParaRPr lang="en-US" sz="2400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8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markers Stock Illustrations – 349 Biomarkers Stock Illustrations,  Vectors &amp; Clipart - Dreamstime">
            <a:extLst>
              <a:ext uri="{FF2B5EF4-FFF2-40B4-BE49-F238E27FC236}">
                <a16:creationId xmlns:a16="http://schemas.microsoft.com/office/drawing/2014/main" id="{411E5549-3B1E-70EA-6F8C-F01AAC1D2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5" b="7268"/>
          <a:stretch>
            <a:fillRect/>
          </a:stretch>
        </p:blipFill>
        <p:spPr bwMode="auto">
          <a:xfrm>
            <a:off x="5649848" y="0"/>
            <a:ext cx="601294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 descr="Brain">
            <a:extLst>
              <a:ext uri="{FF2B5EF4-FFF2-40B4-BE49-F238E27FC236}">
                <a16:creationId xmlns:a16="http://schemas.microsoft.com/office/drawing/2014/main" id="{646E9CA8-6A46-BB75-84C2-AE59E43FEF35}"/>
              </a:ext>
            </a:extLst>
          </p:cNvPr>
          <p:cNvSpPr/>
          <p:nvPr/>
        </p:nvSpPr>
        <p:spPr>
          <a:xfrm>
            <a:off x="64895" y="1997857"/>
            <a:ext cx="928626" cy="900001"/>
          </a:xfrm>
          <a:prstGeom prst="rect">
            <a:avLst/>
          </a:prstGeom>
          <a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8E801-180A-39A9-5647-FA6FD1925113}"/>
              </a:ext>
            </a:extLst>
          </p:cNvPr>
          <p:cNvSpPr txBox="1"/>
          <p:nvPr/>
        </p:nvSpPr>
        <p:spPr>
          <a:xfrm>
            <a:off x="1309878" y="998385"/>
            <a:ext cx="4112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Distinguish between different dementia types (e.g., VSD vs. AD vs. FTD)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5C2C5-C10C-E829-2F90-328756CC80C6}"/>
              </a:ext>
            </a:extLst>
          </p:cNvPr>
          <p:cNvSpPr txBox="1"/>
          <p:nvPr/>
        </p:nvSpPr>
        <p:spPr>
          <a:xfrm>
            <a:off x="1278258" y="1797802"/>
            <a:ext cx="2487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disease stage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A03C8-86B4-DD68-6C2C-5FA07EA699FB}"/>
              </a:ext>
            </a:extLst>
          </p:cNvPr>
          <p:cNvSpPr txBox="1"/>
          <p:nvPr/>
        </p:nvSpPr>
        <p:spPr>
          <a:xfrm>
            <a:off x="1278258" y="2350998"/>
            <a:ext cx="4112514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Current therapeutics includes for  Alzheimer’s and other dementia related drugs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(e.g., donepezil, rivastigmine and galantamine; memantine, L-dopa, carbidopa)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37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6DAADC-1B85-7FFE-5CBD-8938C2D9A91B}"/>
              </a:ext>
            </a:extLst>
          </p:cNvPr>
          <p:cNvGrpSpPr/>
          <p:nvPr/>
        </p:nvGrpSpPr>
        <p:grpSpPr>
          <a:xfrm>
            <a:off x="694944" y="704088"/>
            <a:ext cx="10346928" cy="5295076"/>
            <a:chOff x="2568165" y="1415739"/>
            <a:chExt cx="8701901" cy="40587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CCAE25-3501-A867-AE8B-548B1A4AB124}"/>
                </a:ext>
              </a:extLst>
            </p:cNvPr>
            <p:cNvSpPr/>
            <p:nvPr/>
          </p:nvSpPr>
          <p:spPr>
            <a:xfrm>
              <a:off x="2568165" y="1428037"/>
              <a:ext cx="928625" cy="90758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Rectangle 12" descr="Pencil">
              <a:extLst>
                <a:ext uri="{FF2B5EF4-FFF2-40B4-BE49-F238E27FC236}">
                  <a16:creationId xmlns:a16="http://schemas.microsoft.com/office/drawing/2014/main" id="{8318E3DD-7473-A1C0-F4D1-D059EC6AB164}"/>
                </a:ext>
              </a:extLst>
            </p:cNvPr>
            <p:cNvSpPr/>
            <p:nvPr/>
          </p:nvSpPr>
          <p:spPr>
            <a:xfrm>
              <a:off x="2750159" y="1610029"/>
              <a:ext cx="502646" cy="502646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D49D65-AAD3-2BF5-5AE0-4BB3039B1F3D}"/>
                </a:ext>
              </a:extLst>
            </p:cNvPr>
            <p:cNvSpPr/>
            <p:nvPr/>
          </p:nvSpPr>
          <p:spPr>
            <a:xfrm>
              <a:off x="3672055" y="1435134"/>
              <a:ext cx="2719160" cy="866632"/>
            </a:xfrm>
            <a:custGeom>
              <a:avLst/>
              <a:gdLst>
                <a:gd name="connsiteX0" fmla="*/ 0 w 2719160"/>
                <a:gd name="connsiteY0" fmla="*/ 0 h 866632"/>
                <a:gd name="connsiteX1" fmla="*/ 2719160 w 2719160"/>
                <a:gd name="connsiteY1" fmla="*/ 0 h 866632"/>
                <a:gd name="connsiteX2" fmla="*/ 2719160 w 2719160"/>
                <a:gd name="connsiteY2" fmla="*/ 866632 h 866632"/>
                <a:gd name="connsiteX3" fmla="*/ 0 w 2719160"/>
                <a:gd name="connsiteY3" fmla="*/ 866632 h 866632"/>
                <a:gd name="connsiteX4" fmla="*/ 0 w 2719160"/>
                <a:gd name="connsiteY4" fmla="*/ 0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9160" h="866632">
                  <a:moveTo>
                    <a:pt x="0" y="0"/>
                  </a:moveTo>
                  <a:lnTo>
                    <a:pt x="2719160" y="0"/>
                  </a:lnTo>
                  <a:lnTo>
                    <a:pt x="2719160" y="866632"/>
                  </a:lnTo>
                  <a:lnTo>
                    <a:pt x="0" y="866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Write the PMID</a:t>
              </a:r>
              <a:endPara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D18504-EF49-4E6F-0EB6-1C850D03B3BE}"/>
                </a:ext>
              </a:extLst>
            </p:cNvPr>
            <p:cNvSpPr/>
            <p:nvPr/>
          </p:nvSpPr>
          <p:spPr>
            <a:xfrm>
              <a:off x="6507314" y="1415739"/>
              <a:ext cx="866632" cy="86663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Rectangle 15" descr="Upward trend">
              <a:extLst>
                <a:ext uri="{FF2B5EF4-FFF2-40B4-BE49-F238E27FC236}">
                  <a16:creationId xmlns:a16="http://schemas.microsoft.com/office/drawing/2014/main" id="{2755E306-C23A-1A1B-73CE-4ADA07AD656A}"/>
                </a:ext>
              </a:extLst>
            </p:cNvPr>
            <p:cNvSpPr/>
            <p:nvPr/>
          </p:nvSpPr>
          <p:spPr>
            <a:xfrm>
              <a:off x="6674316" y="1546480"/>
              <a:ext cx="502646" cy="502646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4A3634-4921-E217-CE98-23C70E2B2CE2}"/>
                </a:ext>
              </a:extLst>
            </p:cNvPr>
            <p:cNvSpPr/>
            <p:nvPr/>
          </p:nvSpPr>
          <p:spPr>
            <a:xfrm>
              <a:off x="7617510" y="1468985"/>
              <a:ext cx="3625111" cy="866632"/>
            </a:xfrm>
            <a:custGeom>
              <a:avLst/>
              <a:gdLst>
                <a:gd name="connsiteX0" fmla="*/ 0 w 3625111"/>
                <a:gd name="connsiteY0" fmla="*/ 0 h 866632"/>
                <a:gd name="connsiteX1" fmla="*/ 3625111 w 3625111"/>
                <a:gd name="connsiteY1" fmla="*/ 0 h 866632"/>
                <a:gd name="connsiteX2" fmla="*/ 3625111 w 3625111"/>
                <a:gd name="connsiteY2" fmla="*/ 866632 h 866632"/>
                <a:gd name="connsiteX3" fmla="*/ 0 w 3625111"/>
                <a:gd name="connsiteY3" fmla="*/ 866632 h 866632"/>
                <a:gd name="connsiteX4" fmla="*/ 0 w 3625111"/>
                <a:gd name="connsiteY4" fmla="*/ 0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5111" h="866632">
                  <a:moveTo>
                    <a:pt x="0" y="0"/>
                  </a:moveTo>
                  <a:lnTo>
                    <a:pt x="3625111" y="0"/>
                  </a:lnTo>
                  <a:lnTo>
                    <a:pt x="3625111" y="866632"/>
                  </a:lnTo>
                  <a:lnTo>
                    <a:pt x="0" y="866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Study highlights </a:t>
              </a:r>
              <a:endPara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04CE39-7FA5-30DC-7CE3-838EDCA88150}"/>
                </a:ext>
              </a:extLst>
            </p:cNvPr>
            <p:cNvSpPr/>
            <p:nvPr/>
          </p:nvSpPr>
          <p:spPr>
            <a:xfrm>
              <a:off x="2568166" y="2995683"/>
              <a:ext cx="866632" cy="90758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Rectangle 18" descr="Key">
              <a:extLst>
                <a:ext uri="{FF2B5EF4-FFF2-40B4-BE49-F238E27FC236}">
                  <a16:creationId xmlns:a16="http://schemas.microsoft.com/office/drawing/2014/main" id="{849700F3-7F40-1D3B-6BC6-B3AE33D0ACB2}"/>
                </a:ext>
              </a:extLst>
            </p:cNvPr>
            <p:cNvSpPr/>
            <p:nvPr/>
          </p:nvSpPr>
          <p:spPr>
            <a:xfrm>
              <a:off x="2750159" y="3177676"/>
              <a:ext cx="502646" cy="502646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D40474-9541-F943-0F6D-C27C8C1BEB4E}"/>
                </a:ext>
              </a:extLst>
            </p:cNvPr>
            <p:cNvSpPr/>
            <p:nvPr/>
          </p:nvSpPr>
          <p:spPr>
            <a:xfrm>
              <a:off x="3672055" y="3036631"/>
              <a:ext cx="3649972" cy="866632"/>
            </a:xfrm>
            <a:custGeom>
              <a:avLst/>
              <a:gdLst>
                <a:gd name="connsiteX0" fmla="*/ 0 w 3649972"/>
                <a:gd name="connsiteY0" fmla="*/ 0 h 866632"/>
                <a:gd name="connsiteX1" fmla="*/ 3649972 w 3649972"/>
                <a:gd name="connsiteY1" fmla="*/ 0 h 866632"/>
                <a:gd name="connsiteX2" fmla="*/ 3649972 w 3649972"/>
                <a:gd name="connsiteY2" fmla="*/ 866632 h 866632"/>
                <a:gd name="connsiteX3" fmla="*/ 0 w 3649972"/>
                <a:gd name="connsiteY3" fmla="*/ 866632 h 866632"/>
                <a:gd name="connsiteX4" fmla="*/ 0 w 3649972"/>
                <a:gd name="connsiteY4" fmla="*/ 0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9972" h="866632">
                  <a:moveTo>
                    <a:pt x="0" y="0"/>
                  </a:moveTo>
                  <a:lnTo>
                    <a:pt x="3649972" y="0"/>
                  </a:lnTo>
                  <a:lnTo>
                    <a:pt x="3649972" y="866632"/>
                  </a:lnTo>
                  <a:lnTo>
                    <a:pt x="0" y="866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 dirty="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Key factors involved/ identified</a:t>
              </a:r>
              <a:endParaRPr lang="en-US" sz="28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88DC27-4733-36DF-61E4-78B363D25436}"/>
                </a:ext>
              </a:extLst>
            </p:cNvPr>
            <p:cNvSpPr/>
            <p:nvPr/>
          </p:nvSpPr>
          <p:spPr>
            <a:xfrm>
              <a:off x="7053262" y="2995683"/>
              <a:ext cx="866632" cy="86663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 21" descr="Bar chart">
              <a:extLst>
                <a:ext uri="{FF2B5EF4-FFF2-40B4-BE49-F238E27FC236}">
                  <a16:creationId xmlns:a16="http://schemas.microsoft.com/office/drawing/2014/main" id="{31F29062-A98E-15E7-35AC-875DEDBC410C}"/>
                </a:ext>
              </a:extLst>
            </p:cNvPr>
            <p:cNvSpPr/>
            <p:nvPr/>
          </p:nvSpPr>
          <p:spPr>
            <a:xfrm>
              <a:off x="7243759" y="3169768"/>
              <a:ext cx="502646" cy="50264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1B301A-9B86-A031-C776-C563599B339B}"/>
                </a:ext>
              </a:extLst>
            </p:cNvPr>
            <p:cNvSpPr/>
            <p:nvPr/>
          </p:nvSpPr>
          <p:spPr>
            <a:xfrm>
              <a:off x="8092949" y="3113930"/>
              <a:ext cx="2759199" cy="712033"/>
            </a:xfrm>
            <a:custGeom>
              <a:avLst/>
              <a:gdLst>
                <a:gd name="connsiteX0" fmla="*/ 0 w 2759199"/>
                <a:gd name="connsiteY0" fmla="*/ 0 h 712033"/>
                <a:gd name="connsiteX1" fmla="*/ 2759199 w 2759199"/>
                <a:gd name="connsiteY1" fmla="*/ 0 h 712033"/>
                <a:gd name="connsiteX2" fmla="*/ 2759199 w 2759199"/>
                <a:gd name="connsiteY2" fmla="*/ 712033 h 712033"/>
                <a:gd name="connsiteX3" fmla="*/ 0 w 2759199"/>
                <a:gd name="connsiteY3" fmla="*/ 712033 h 712033"/>
                <a:gd name="connsiteX4" fmla="*/ 0 w 2759199"/>
                <a:gd name="connsiteY4" fmla="*/ 0 h 71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199" h="712033">
                  <a:moveTo>
                    <a:pt x="0" y="0"/>
                  </a:moveTo>
                  <a:lnTo>
                    <a:pt x="2759199" y="0"/>
                  </a:lnTo>
                  <a:lnTo>
                    <a:pt x="2759199" y="712033"/>
                  </a:lnTo>
                  <a:lnTo>
                    <a:pt x="0" y="71203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Methodology used</a:t>
              </a:r>
              <a:endParaRPr lang="en-US" sz="28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197F21-FFD8-DCDD-F86D-BDCBB8B8C0A4}"/>
                </a:ext>
              </a:extLst>
            </p:cNvPr>
            <p:cNvSpPr/>
            <p:nvPr/>
          </p:nvSpPr>
          <p:spPr>
            <a:xfrm>
              <a:off x="2568166" y="4563329"/>
              <a:ext cx="866632" cy="86663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4" descr="Chat">
              <a:extLst>
                <a:ext uri="{FF2B5EF4-FFF2-40B4-BE49-F238E27FC236}">
                  <a16:creationId xmlns:a16="http://schemas.microsoft.com/office/drawing/2014/main" id="{2BBD4E14-0520-2528-CE96-820FAC382594}"/>
                </a:ext>
              </a:extLst>
            </p:cNvPr>
            <p:cNvSpPr/>
            <p:nvPr/>
          </p:nvSpPr>
          <p:spPr>
            <a:xfrm>
              <a:off x="2750159" y="4745322"/>
              <a:ext cx="502646" cy="502646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5673DA3-6BCB-5E9E-4CDC-FEB50A04F286}"/>
                </a:ext>
              </a:extLst>
            </p:cNvPr>
            <p:cNvSpPr/>
            <p:nvPr/>
          </p:nvSpPr>
          <p:spPr>
            <a:xfrm>
              <a:off x="3620506" y="4563329"/>
              <a:ext cx="2042776" cy="866632"/>
            </a:xfrm>
            <a:custGeom>
              <a:avLst/>
              <a:gdLst>
                <a:gd name="connsiteX0" fmla="*/ 0 w 2042776"/>
                <a:gd name="connsiteY0" fmla="*/ 0 h 866632"/>
                <a:gd name="connsiteX1" fmla="*/ 2042776 w 2042776"/>
                <a:gd name="connsiteY1" fmla="*/ 0 h 866632"/>
                <a:gd name="connsiteX2" fmla="*/ 2042776 w 2042776"/>
                <a:gd name="connsiteY2" fmla="*/ 866632 h 866632"/>
                <a:gd name="connsiteX3" fmla="*/ 0 w 2042776"/>
                <a:gd name="connsiteY3" fmla="*/ 866632 h 866632"/>
                <a:gd name="connsiteX4" fmla="*/ 0 w 2042776"/>
                <a:gd name="connsiteY4" fmla="*/ 0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776" h="866632">
                  <a:moveTo>
                    <a:pt x="0" y="0"/>
                  </a:moveTo>
                  <a:lnTo>
                    <a:pt x="2042776" y="0"/>
                  </a:lnTo>
                  <a:lnTo>
                    <a:pt x="2042776" y="866632"/>
                  </a:lnTo>
                  <a:lnTo>
                    <a:pt x="0" y="866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Observance </a:t>
              </a:r>
              <a:endParaRPr lang="en-US" sz="28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643CD1-E621-883F-4127-ECF8DAD2EA62}"/>
                </a:ext>
              </a:extLst>
            </p:cNvPr>
            <p:cNvSpPr/>
            <p:nvPr/>
          </p:nvSpPr>
          <p:spPr>
            <a:xfrm>
              <a:off x="6019221" y="4563329"/>
              <a:ext cx="866632" cy="866632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 descr="Gears">
              <a:extLst>
                <a:ext uri="{FF2B5EF4-FFF2-40B4-BE49-F238E27FC236}">
                  <a16:creationId xmlns:a16="http://schemas.microsoft.com/office/drawing/2014/main" id="{D13E53D1-B323-A4FB-7010-4E5DDEFEE5BD}"/>
                </a:ext>
              </a:extLst>
            </p:cNvPr>
            <p:cNvSpPr/>
            <p:nvPr/>
          </p:nvSpPr>
          <p:spPr>
            <a:xfrm>
              <a:off x="6201214" y="4745322"/>
              <a:ext cx="502646" cy="502646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920F1EC-7BCA-0D1F-371E-897503365EBC}"/>
                </a:ext>
              </a:extLst>
            </p:cNvPr>
            <p:cNvSpPr/>
            <p:nvPr/>
          </p:nvSpPr>
          <p:spPr>
            <a:xfrm>
              <a:off x="7241792" y="4607904"/>
              <a:ext cx="4028274" cy="866632"/>
            </a:xfrm>
            <a:custGeom>
              <a:avLst/>
              <a:gdLst>
                <a:gd name="connsiteX0" fmla="*/ 0 w 4028274"/>
                <a:gd name="connsiteY0" fmla="*/ 0 h 866632"/>
                <a:gd name="connsiteX1" fmla="*/ 4028274 w 4028274"/>
                <a:gd name="connsiteY1" fmla="*/ 0 h 866632"/>
                <a:gd name="connsiteX2" fmla="*/ 4028274 w 4028274"/>
                <a:gd name="connsiteY2" fmla="*/ 866632 h 866632"/>
                <a:gd name="connsiteX3" fmla="*/ 0 w 4028274"/>
                <a:gd name="connsiteY3" fmla="*/ 866632 h 866632"/>
                <a:gd name="connsiteX4" fmla="*/ 0 w 4028274"/>
                <a:gd name="connsiteY4" fmla="*/ 0 h 86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8274" h="866632">
                  <a:moveTo>
                    <a:pt x="0" y="0"/>
                  </a:moveTo>
                  <a:lnTo>
                    <a:pt x="4028274" y="0"/>
                  </a:lnTo>
                  <a:lnTo>
                    <a:pt x="4028274" y="866632"/>
                  </a:lnTo>
                  <a:lnTo>
                    <a:pt x="0" y="8666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1257046">
                <a:spcBef>
                  <a:spcPct val="0"/>
                </a:spcBef>
                <a:spcAft>
                  <a:spcPct val="35000"/>
                </a:spcAft>
              </a:pPr>
              <a:r>
                <a:rPr lang="en-IN" sz="2828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Build a system model using the obtained factors</a:t>
              </a:r>
              <a:endParaRPr lang="en-US" sz="2800" kern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3F20C2-30F3-1CB4-05C5-967660FC0FBF}"/>
              </a:ext>
            </a:extLst>
          </p:cNvPr>
          <p:cNvSpPr txBox="1"/>
          <p:nvPr/>
        </p:nvSpPr>
        <p:spPr>
          <a:xfrm>
            <a:off x="4880351" y="-16087"/>
            <a:ext cx="243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Today’s workshop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90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CE25D-4318-28F0-F7F4-EC7B4727292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9825" y="6264633"/>
            <a:ext cx="731600" cy="524800"/>
          </a:xfrm>
        </p:spPr>
        <p:txBody>
          <a:bodyPr/>
          <a:lstStyle/>
          <a:p>
            <a:pPr algn="l"/>
            <a:fld id="{00000000-1234-1234-1234-123412341234}" type="slidenum">
              <a:rPr lang="en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l"/>
              <a:t>7</a:t>
            </a:fld>
            <a:endParaRPr lang="e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35E6F-6A2E-304F-392B-A1E563063A9C}"/>
              </a:ext>
            </a:extLst>
          </p:cNvPr>
          <p:cNvSpPr txBox="1"/>
          <p:nvPr/>
        </p:nvSpPr>
        <p:spPr>
          <a:xfrm>
            <a:off x="4088606" y="3736934"/>
            <a:ext cx="401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C000"/>
                </a:solidFill>
                <a:latin typeface="Curlz MT" panose="04040404050702020202" pitchFamily="82" charset="0"/>
              </a:rPr>
              <a:t>THANK YOU </a:t>
            </a:r>
          </a:p>
        </p:txBody>
      </p:sp>
      <p:pic>
        <p:nvPicPr>
          <p:cNvPr id="11" name="Picture 2" descr="Dementia cases on rise in Nellore">
            <a:extLst>
              <a:ext uri="{FF2B5EF4-FFF2-40B4-BE49-F238E27FC236}">
                <a16:creationId xmlns:a16="http://schemas.microsoft.com/office/drawing/2014/main" id="{B80DCBF1-5447-D7F5-601E-E6441F6A5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11" y="1557571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7728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Cover pag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slide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l">
          <a:defRPr sz="1800" b="0" i="0" u="none" strike="noStrike" baseline="0" dirty="0">
            <a:solidFill>
              <a:srgbClr val="000000"/>
            </a:solidFill>
            <a:latin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28756FA8C8A24787993C50E58DFAD4" ma:contentTypeVersion="10" ma:contentTypeDescription="Create a new document." ma:contentTypeScope="" ma:versionID="90cb6e67cb2a7fc556d137b683fcf5cc">
  <xsd:schema xmlns:xsd="http://www.w3.org/2001/XMLSchema" xmlns:xs="http://www.w3.org/2001/XMLSchema" xmlns:p="http://schemas.microsoft.com/office/2006/metadata/properties" xmlns:ns2="69bbd825-8bcb-4997-bfa5-e3cfdf33c52b" xmlns:ns3="19ff58fb-be33-40a2-adc7-6de615e916b1" targetNamespace="http://schemas.microsoft.com/office/2006/metadata/properties" ma:root="true" ma:fieldsID="eff41bd05231d14e9fda9f508edb7776" ns2:_="" ns3:_="">
    <xsd:import namespace="69bbd825-8bcb-4997-bfa5-e3cfdf33c52b"/>
    <xsd:import namespace="19ff58fb-be33-40a2-adc7-6de615e916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bd825-8bcb-4997-bfa5-e3cfdf33c5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ff58fb-be33-40a2-adc7-6de615e916b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9ff58fb-be33-40a2-adc7-6de615e916b1">
      <UserInfo>
        <DisplayName>Anuja Kunjumon</DisplayName>
        <AccountId>83</AccountId>
        <AccountType/>
      </UserInfo>
      <UserInfo>
        <DisplayName>Shalu Murali</DisplayName>
        <AccountId>91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14EAF80-A9B1-4397-8673-948369AFEF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E6EC87-9C46-4C36-BAAE-97DF6A0438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bbd825-8bcb-4997-bfa5-e3cfdf33c52b"/>
    <ds:schemaRef ds:uri="19ff58fb-be33-40a2-adc7-6de615e916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86E6DA-5186-4C2D-B67F-DA1E8DD817FC}">
  <ds:schemaRefs>
    <ds:schemaRef ds:uri="00d25ffc-7a5d-4166-b9f2-fe1c78494ea2"/>
    <ds:schemaRef ds:uri="52646b80-de2f-4625-8316-e1c5a5833e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9ff58fb-be33-40a2-adc7-6de615e916b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</TotalTime>
  <Words>415</Words>
  <Application>Microsoft Office PowerPoint</Application>
  <PresentationFormat>Widescreen</PresentationFormat>
  <Paragraphs>36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Arial</vt:lpstr>
      <vt:lpstr>Avenir Next LT Pro</vt:lpstr>
      <vt:lpstr>Bauhaus 93</vt:lpstr>
      <vt:lpstr>Calibri</vt:lpstr>
      <vt:lpstr>Calibri Light</vt:lpstr>
      <vt:lpstr>Curlz MT</vt:lpstr>
      <vt:lpstr>Futura</vt:lpstr>
      <vt:lpstr>Garamond</vt:lpstr>
      <vt:lpstr>Georgia</vt:lpstr>
      <vt:lpstr>Poppins</vt:lpstr>
      <vt:lpstr>Stencil</vt:lpstr>
      <vt:lpstr>Times New Roman</vt:lpstr>
      <vt:lpstr>Presentation Cover page</vt:lpstr>
      <vt:lpstr>Presentation slides</vt:lpstr>
      <vt:lpstr>Office Theme</vt:lpstr>
      <vt:lpstr>PowerPoint Presentation</vt:lpstr>
      <vt:lpstr>                                          Overview of ND’S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KSUM-SB2-XPS-35</dc:creator>
  <cp:lastModifiedBy>sowmiya krishna</cp:lastModifiedBy>
  <cp:revision>938</cp:revision>
  <dcterms:created xsi:type="dcterms:W3CDTF">2020-07-03T08:40:50Z</dcterms:created>
  <dcterms:modified xsi:type="dcterms:W3CDTF">2025-05-23T03:48:04Z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0x0101006328756FA8C8A24787993C50E58DFAD4</vt:lpwstr>
  </property>
</Properties>
</file>